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omputer Says No" charset="1" panose="00000400000000000000"/>
      <p:regular r:id="rId10"/>
    </p:embeddedFont>
    <p:embeddedFont>
      <p:font typeface="Computer Says No Italics" charset="1" panose="00000400000000000000"/>
      <p:regular r:id="rId11"/>
    </p:embeddedFont>
    <p:embeddedFont>
      <p:font typeface="Poppins" charset="1" panose="00000500000000000000"/>
      <p:regular r:id="rId12"/>
    </p:embeddedFont>
    <p:embeddedFont>
      <p:font typeface="Poppins Bold" charset="1" panose="00000800000000000000"/>
      <p:regular r:id="rId13"/>
    </p:embeddedFont>
    <p:embeddedFont>
      <p:font typeface="Poppins Italics" charset="1" panose="00000500000000000000"/>
      <p:regular r:id="rId14"/>
    </p:embeddedFont>
    <p:embeddedFont>
      <p:font typeface="Poppins Bold Italics" charset="1" panose="00000800000000000000"/>
      <p:regular r:id="rId15"/>
    </p:embeddedFont>
    <p:embeddedFont>
      <p:font typeface="Poppins Thin" charset="1" panose="00000300000000000000"/>
      <p:regular r:id="rId16"/>
    </p:embeddedFont>
    <p:embeddedFont>
      <p:font typeface="Poppins Thin Italics" charset="1" panose="00000300000000000000"/>
      <p:regular r:id="rId17"/>
    </p:embeddedFont>
    <p:embeddedFont>
      <p:font typeface="Poppins Extra-Light" charset="1" panose="00000300000000000000"/>
      <p:regular r:id="rId18"/>
    </p:embeddedFont>
    <p:embeddedFont>
      <p:font typeface="Poppins Extra-Light Italics" charset="1" panose="00000300000000000000"/>
      <p:regular r:id="rId19"/>
    </p:embeddedFont>
    <p:embeddedFont>
      <p:font typeface="Poppins Light" charset="1" panose="00000400000000000000"/>
      <p:regular r:id="rId20"/>
    </p:embeddedFont>
    <p:embeddedFont>
      <p:font typeface="Poppins Light Italics" charset="1" panose="00000400000000000000"/>
      <p:regular r:id="rId21"/>
    </p:embeddedFont>
    <p:embeddedFont>
      <p:font typeface="Poppins Medium" charset="1" panose="00000600000000000000"/>
      <p:regular r:id="rId22"/>
    </p:embeddedFont>
    <p:embeddedFont>
      <p:font typeface="Poppins Medium Italics" charset="1" panose="00000600000000000000"/>
      <p:regular r:id="rId23"/>
    </p:embeddedFont>
    <p:embeddedFont>
      <p:font typeface="Poppins Semi-Bold" charset="1" panose="00000700000000000000"/>
      <p:regular r:id="rId24"/>
    </p:embeddedFont>
    <p:embeddedFont>
      <p:font typeface="Poppins Semi-Bold Italics" charset="1" panose="00000700000000000000"/>
      <p:regular r:id="rId25"/>
    </p:embeddedFont>
    <p:embeddedFont>
      <p:font typeface="Poppins Ultra-Bold" charset="1" panose="00000900000000000000"/>
      <p:regular r:id="rId26"/>
    </p:embeddedFont>
    <p:embeddedFont>
      <p:font typeface="Poppins Ultra-Bold Italics" charset="1" panose="00000900000000000000"/>
      <p:regular r:id="rId27"/>
    </p:embeddedFont>
    <p:embeddedFont>
      <p:font typeface="Poppins Heavy" charset="1" panose="00000A00000000000000"/>
      <p:regular r:id="rId28"/>
    </p:embeddedFont>
    <p:embeddedFont>
      <p:font typeface="Poppins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5.png" Type="http://schemas.openxmlformats.org/officeDocument/2006/relationships/image"/><Relationship Id="rId6" Target="../media/image8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23.png" Type="http://schemas.openxmlformats.org/officeDocument/2006/relationships/image"/><Relationship Id="rId6" Target="../media/image5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7.png" Type="http://schemas.openxmlformats.org/officeDocument/2006/relationships/image"/><Relationship Id="rId4" Target="../media/image2.png" Type="http://schemas.openxmlformats.org/officeDocument/2006/relationships/image"/><Relationship Id="rId5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939495" y="7640161"/>
            <a:ext cx="6926813" cy="96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9"/>
              </a:lnSpc>
            </a:pPr>
            <a:r>
              <a:rPr lang="en-US" sz="2714">
                <a:solidFill>
                  <a:srgbClr val="6866E1"/>
                </a:solidFill>
                <a:latin typeface="Poppins Light"/>
              </a:rPr>
              <a:t>By Sanjay Vonk, Anja Petric, Mario Tejera, and Tamara Chang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414533" y="8604735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70"/>
                </a:lnTo>
                <a:lnTo>
                  <a:pt x="0" y="40471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82482" y="4442923"/>
            <a:ext cx="9853479" cy="3605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93"/>
              </a:lnSpc>
            </a:pPr>
            <a:r>
              <a:rPr lang="en-US" sz="18185">
                <a:solidFill>
                  <a:srgbClr val="6866E1"/>
                </a:solidFill>
                <a:latin typeface="Computer Says No"/>
              </a:rPr>
              <a:t>CONFORMAL PREDICTION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62356" y="3615504"/>
            <a:ext cx="7103952" cy="5615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07"/>
              </a:lnSpc>
            </a:pPr>
            <a:r>
              <a:rPr lang="en-US" sz="5148">
                <a:solidFill>
                  <a:srgbClr val="6866E1"/>
                </a:solidFill>
                <a:latin typeface="Computer Says No"/>
              </a:rPr>
              <a:t>ENHANCING TUMOR SEGMENTATION WITH</a:t>
            </a:r>
          </a:p>
        </p:txBody>
      </p:sp>
      <p:sp>
        <p:nvSpPr>
          <p:cNvPr name="Freeform 11" id="11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925932" y="566031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829460" y="1833922"/>
            <a:ext cx="5353298" cy="2362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583"/>
              </a:lnSpc>
              <a:spcBef>
                <a:spcPct val="0"/>
              </a:spcBef>
            </a:pPr>
            <a:r>
              <a:rPr lang="en-US" sz="11922">
                <a:solidFill>
                  <a:srgbClr val="6866E1"/>
                </a:solidFill>
                <a:latin typeface="Computer Says No"/>
              </a:rPr>
              <a:t>TABLE OF CONTENTS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14552" y="4718706"/>
            <a:ext cx="6125528" cy="272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Introduction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Methods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Results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Discussion</a:t>
            </a:r>
          </a:p>
          <a:p>
            <a:pPr marL="660796" indent="-330398" lvl="1">
              <a:lnSpc>
                <a:spcPts val="4284"/>
              </a:lnSpc>
              <a:buFont typeface="Arial"/>
              <a:buChar char="•"/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Conclusion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813653" y="4718706"/>
            <a:ext cx="738209" cy="2722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01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02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03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04</a:t>
            </a:r>
          </a:p>
          <a:p>
            <a:pPr algn="r">
              <a:lnSpc>
                <a:spcPts val="4284"/>
              </a:lnSpc>
            </a:pPr>
            <a:r>
              <a:rPr lang="en-US" sz="3060">
                <a:solidFill>
                  <a:srgbClr val="FFFFFF"/>
                </a:solidFill>
                <a:latin typeface="Poppins"/>
              </a:rPr>
              <a:t>05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55823" y="4557871"/>
            <a:ext cx="5897279" cy="6453308"/>
          </a:xfrm>
          <a:custGeom>
            <a:avLst/>
            <a:gdLst/>
            <a:ahLst/>
            <a:cxnLst/>
            <a:rect r="r" b="b" t="t" l="l"/>
            <a:pathLst>
              <a:path h="6453308" w="5897279">
                <a:moveTo>
                  <a:pt x="0" y="0"/>
                </a:moveTo>
                <a:lnTo>
                  <a:pt x="5897278" y="0"/>
                </a:lnTo>
                <a:lnTo>
                  <a:pt x="5897278" y="6453308"/>
                </a:lnTo>
                <a:lnTo>
                  <a:pt x="0" y="64533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1505041" y="6027626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3" y="0"/>
                </a:lnTo>
                <a:lnTo>
                  <a:pt x="6638823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371816" y="1859625"/>
            <a:ext cx="5397740" cy="83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5"/>
              </a:lnSpc>
              <a:spcBef>
                <a:spcPct val="0"/>
              </a:spcBef>
            </a:pPr>
            <a:r>
              <a:rPr lang="en-US" sz="7896">
                <a:solidFill>
                  <a:srgbClr val="6866E1"/>
                </a:solidFill>
                <a:latin typeface="Computer Says No"/>
              </a:rPr>
              <a:t>RESEARCH QUESTION 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6169" y="3048981"/>
            <a:ext cx="14563980" cy="550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In how far does Conformal Prediction enhance better tumor segmentation?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6169" y="4906132"/>
            <a:ext cx="5397740" cy="836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5"/>
              </a:lnSpc>
              <a:spcBef>
                <a:spcPct val="0"/>
              </a:spcBef>
            </a:pPr>
            <a:r>
              <a:rPr lang="en-US" sz="7896">
                <a:solidFill>
                  <a:srgbClr val="6866E1"/>
                </a:solidFill>
                <a:latin typeface="Computer Says No"/>
              </a:rPr>
              <a:t>HYPOTHESIS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71816" y="6095243"/>
            <a:ext cx="8438638" cy="2179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H0 = The use of Conformal Prediction does not enhance tumor segmentation.</a:t>
            </a:r>
          </a:p>
          <a:p>
            <a:pPr algn="ctr">
              <a:lnSpc>
                <a:spcPts val="4284"/>
              </a:lnSpc>
              <a:spcBef>
                <a:spcPct val="0"/>
              </a:spcBef>
            </a:pPr>
            <a:r>
              <a:rPr lang="en-US" sz="3060">
                <a:solidFill>
                  <a:srgbClr val="FFFFFF"/>
                </a:solidFill>
                <a:latin typeface="Poppins Light"/>
              </a:rPr>
              <a:t>Ha = The use of Conformal Prediction does enhance tumor segmentation.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3726" y="2819660"/>
            <a:ext cx="6988487" cy="5595357"/>
          </a:xfrm>
          <a:custGeom>
            <a:avLst/>
            <a:gdLst/>
            <a:ahLst/>
            <a:cxnLst/>
            <a:rect r="r" b="b" t="t" l="l"/>
            <a:pathLst>
              <a:path h="5595357" w="6988487">
                <a:moveTo>
                  <a:pt x="0" y="0"/>
                </a:moveTo>
                <a:lnTo>
                  <a:pt x="6988488" y="0"/>
                </a:lnTo>
                <a:lnTo>
                  <a:pt x="6988488" y="5595358"/>
                </a:lnTo>
                <a:lnTo>
                  <a:pt x="0" y="5595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72214" y="4703567"/>
            <a:ext cx="2668682" cy="680410"/>
            <a:chOff x="0" y="0"/>
            <a:chExt cx="702863" cy="1792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02863" cy="179203"/>
            </a:xfrm>
            <a:custGeom>
              <a:avLst/>
              <a:gdLst/>
              <a:ahLst/>
              <a:cxnLst/>
              <a:rect r="r" b="b" t="t" l="l"/>
              <a:pathLst>
                <a:path h="179203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179203"/>
                  </a:lnTo>
                  <a:lnTo>
                    <a:pt x="0" y="179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702863" cy="28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Point Prediction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48635" y="1768530"/>
            <a:ext cx="8512282" cy="1230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235"/>
              </a:lnSpc>
              <a:spcBef>
                <a:spcPct val="0"/>
              </a:spcBef>
            </a:pPr>
            <a:r>
              <a:rPr lang="en-US" sz="11438">
                <a:solidFill>
                  <a:srgbClr val="6866E1"/>
                </a:solidFill>
                <a:latin typeface="Computer Says No"/>
              </a:rPr>
              <a:t>METHODS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09659" y="5827737"/>
            <a:ext cx="8105145" cy="2587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Data: BRATS</a:t>
            </a:r>
          </a:p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The Tumors are segmented into 4 different categories: </a:t>
            </a:r>
          </a:p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NOT tumor;</a:t>
            </a:r>
          </a:p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 'NECROTIC/CORE</a:t>
            </a:r>
            <a:r>
              <a:rPr lang="en-US" sz="1851">
                <a:solidFill>
                  <a:srgbClr val="FFFFFF"/>
                </a:solidFill>
                <a:latin typeface="Poppins Light Italics"/>
              </a:rPr>
              <a:t> or NON-ENHANCING tumor CORE</a:t>
            </a:r>
            <a:r>
              <a:rPr lang="en-US" sz="1851">
                <a:solidFill>
                  <a:srgbClr val="FFFFFF"/>
                </a:solidFill>
                <a:latin typeface="Poppins Light"/>
              </a:rPr>
              <a:t>2 </a:t>
            </a:r>
          </a:p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EDEMA;</a:t>
            </a:r>
          </a:p>
          <a:p>
            <a:pPr>
              <a:lnSpc>
                <a:spcPts val="2999"/>
              </a:lnSpc>
            </a:pPr>
            <a:r>
              <a:rPr lang="en-US" sz="1851">
                <a:solidFill>
                  <a:srgbClr val="FFFFFF"/>
                </a:solidFill>
                <a:latin typeface="Poppins Light"/>
              </a:rPr>
              <a:t>ENHANCING'</a:t>
            </a:r>
          </a:p>
          <a:p>
            <a:pPr>
              <a:lnSpc>
                <a:spcPts val="2999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2801655" y="4470205"/>
            <a:ext cx="2668682" cy="1147135"/>
            <a:chOff x="0" y="0"/>
            <a:chExt cx="702863" cy="3021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02863" cy="302126"/>
            </a:xfrm>
            <a:custGeom>
              <a:avLst/>
              <a:gdLst/>
              <a:ahLst/>
              <a:cxnLst/>
              <a:rect r="r" b="b" t="t" l="l"/>
              <a:pathLst>
                <a:path h="302126" w="702863">
                  <a:moveTo>
                    <a:pt x="0" y="0"/>
                  </a:moveTo>
                  <a:lnTo>
                    <a:pt x="702863" y="0"/>
                  </a:lnTo>
                  <a:lnTo>
                    <a:pt x="702863" y="302126"/>
                  </a:lnTo>
                  <a:lnTo>
                    <a:pt x="0" y="302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104775"/>
              <a:ext cx="702863" cy="406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1">
                <a:lnSpc>
                  <a:spcPts val="3706"/>
                </a:lnSpc>
                <a:spcBef>
                  <a:spcPct val="0"/>
                </a:spcBef>
              </a:pPr>
              <a:r>
                <a:rPr lang="en-US" sz="2288">
                  <a:solidFill>
                    <a:srgbClr val="FFFFFF"/>
                  </a:solidFill>
                  <a:latin typeface="Poppins Light"/>
                </a:rPr>
                <a:t>Conformal Prediction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81656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4945230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9682047" y="5321225"/>
            <a:ext cx="9074405" cy="4174226"/>
          </a:xfrm>
          <a:custGeom>
            <a:avLst/>
            <a:gdLst/>
            <a:ahLst/>
            <a:cxnLst/>
            <a:rect r="r" b="b" t="t" l="l"/>
            <a:pathLst>
              <a:path h="4174226" w="9074405">
                <a:moveTo>
                  <a:pt x="0" y="0"/>
                </a:moveTo>
                <a:lnTo>
                  <a:pt x="9074405" y="0"/>
                </a:lnTo>
                <a:lnTo>
                  <a:pt x="9074405" y="4174227"/>
                </a:lnTo>
                <a:lnTo>
                  <a:pt x="0" y="41742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655521" y="3335594"/>
            <a:ext cx="1461470" cy="1849961"/>
          </a:xfrm>
          <a:custGeom>
            <a:avLst/>
            <a:gdLst/>
            <a:ahLst/>
            <a:cxnLst/>
            <a:rect r="r" b="b" t="t" l="l"/>
            <a:pathLst>
              <a:path h="1849961" w="1461470">
                <a:moveTo>
                  <a:pt x="0" y="0"/>
                </a:moveTo>
                <a:lnTo>
                  <a:pt x="1461469" y="0"/>
                </a:lnTo>
                <a:lnTo>
                  <a:pt x="1461469" y="1849961"/>
                </a:lnTo>
                <a:lnTo>
                  <a:pt x="0" y="1849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73202" y="3490185"/>
            <a:ext cx="1418460" cy="1695370"/>
          </a:xfrm>
          <a:custGeom>
            <a:avLst/>
            <a:gdLst/>
            <a:ahLst/>
            <a:cxnLst/>
            <a:rect r="r" b="b" t="t" l="l"/>
            <a:pathLst>
              <a:path h="1695370" w="141846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967259" y="3490185"/>
            <a:ext cx="1222079" cy="1695370"/>
          </a:xfrm>
          <a:custGeom>
            <a:avLst/>
            <a:gdLst/>
            <a:ahLst/>
            <a:cxnLst/>
            <a:rect r="r" b="b" t="t" l="l"/>
            <a:pathLst>
              <a:path h="1695370" w="1222079">
                <a:moveTo>
                  <a:pt x="0" y="0"/>
                </a:moveTo>
                <a:lnTo>
                  <a:pt x="1222079" y="0"/>
                </a:lnTo>
                <a:lnTo>
                  <a:pt x="1222079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642986" y="1495425"/>
            <a:ext cx="7678893" cy="11178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490"/>
              </a:lnSpc>
              <a:spcBef>
                <a:spcPct val="0"/>
              </a:spcBef>
            </a:pPr>
            <a:r>
              <a:rPr lang="en-US" sz="10403">
                <a:solidFill>
                  <a:srgbClr val="6866E1"/>
                </a:solidFill>
                <a:latin typeface="Computer Says No"/>
              </a:rPr>
              <a:t>RESULTS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05198" y="5756962"/>
            <a:ext cx="3289996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POINT PREDICTION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37434" y="5756962"/>
            <a:ext cx="3289996" cy="672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ACCURACY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574252" y="5756962"/>
            <a:ext cx="3289996" cy="1234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58"/>
              </a:lnSpc>
              <a:spcBef>
                <a:spcPct val="0"/>
              </a:spcBef>
            </a:pPr>
            <a:r>
              <a:rPr lang="en-US" sz="6192">
                <a:solidFill>
                  <a:srgbClr val="BF78FE"/>
                </a:solidFill>
                <a:latin typeface="Computer Says No"/>
              </a:rPr>
              <a:t>CONFORMAL PREDICTION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07851" y="1222001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56862" y="2475264"/>
            <a:ext cx="7242648" cy="15091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150"/>
              </a:lnSpc>
              <a:spcBef>
                <a:spcPct val="0"/>
              </a:spcBef>
            </a:pPr>
            <a:r>
              <a:rPr lang="en-US" sz="14097">
                <a:solidFill>
                  <a:srgbClr val="6866E1"/>
                </a:solidFill>
                <a:latin typeface="Computer Says No"/>
              </a:rPr>
              <a:t>DISCUSSION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1978413" y="4707436"/>
            <a:ext cx="6920742" cy="1905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978365" y="5145586"/>
            <a:ext cx="4832640" cy="5020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26"/>
              </a:lnSpc>
            </a:pPr>
            <a:r>
              <a:rPr lang="en-US" sz="2733">
                <a:solidFill>
                  <a:srgbClr val="FFFFFF"/>
                </a:solidFill>
                <a:latin typeface="Poppins Medium"/>
              </a:rPr>
              <a:t>Limitations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978417" y="5855788"/>
            <a:ext cx="11005158" cy="73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The results obtained, whilst accurate, </a:t>
            </a:r>
          </a:p>
          <a:p>
            <a:pPr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do not give an specific answer.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8417" y="3627001"/>
            <a:ext cx="11005158" cy="737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The results obtained, whilst accurate, </a:t>
            </a:r>
          </a:p>
          <a:p>
            <a:pPr>
              <a:lnSpc>
                <a:spcPts val="2923"/>
              </a:lnSpc>
            </a:pPr>
            <a:r>
              <a:rPr lang="en-US" sz="2088">
                <a:solidFill>
                  <a:srgbClr val="FFFFFF"/>
                </a:solidFill>
                <a:latin typeface="Poppins Light"/>
              </a:rPr>
              <a:t>do not give an specific answer.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37283" y="2327277"/>
            <a:ext cx="11613435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CONCLUSIONS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42828" y="3784357"/>
            <a:ext cx="10469841" cy="13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Conformal Prediction is an important machine learning tool that can allow to assess the accuracy results for areas like medice, where false positives are a life-or-death problem.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742828" y="6193228"/>
            <a:ext cx="10469841" cy="1340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71059" indent="-235530" lvl="1">
              <a:lnSpc>
                <a:spcPts val="3534"/>
              </a:lnSpc>
              <a:buFont typeface="Arial"/>
              <a:buChar char="•"/>
            </a:pPr>
            <a:r>
              <a:rPr lang="en-US" sz="2181">
                <a:solidFill>
                  <a:srgbClr val="FFFFFF"/>
                </a:solidFill>
                <a:latin typeface="Poppins Light"/>
              </a:rPr>
              <a:t>In the following report we reject the null-hypothesis and confidently claim the alternative hypothesis: the use of Conformal Prediction does enhance tumor segmentation.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4412617" y="5774369"/>
            <a:ext cx="11130264" cy="8435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525894" y="3834856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812498" y="4111734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01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2525894" y="6554525"/>
            <a:ext cx="1886578" cy="1555641"/>
          </a:xfrm>
          <a:custGeom>
            <a:avLst/>
            <a:gdLst/>
            <a:ahLst/>
            <a:cxnLst/>
            <a:rect r="r" b="b" t="t" l="l"/>
            <a:pathLst>
              <a:path h="1555641" w="1886578">
                <a:moveTo>
                  <a:pt x="0" y="0"/>
                </a:moveTo>
                <a:lnTo>
                  <a:pt x="1886578" y="0"/>
                </a:lnTo>
                <a:lnTo>
                  <a:pt x="1886578" y="1555641"/>
                </a:lnTo>
                <a:lnTo>
                  <a:pt x="0" y="15556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812498" y="6831403"/>
            <a:ext cx="1420551" cy="1260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35"/>
              </a:lnSpc>
              <a:spcBef>
                <a:spcPct val="0"/>
              </a:spcBef>
            </a:pPr>
            <a:r>
              <a:rPr lang="en-US" sz="11715">
                <a:solidFill>
                  <a:srgbClr val="6866E1"/>
                </a:solidFill>
                <a:latin typeface="Computer Says No"/>
              </a:rPr>
              <a:t>02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7000"/>
            </a:xfrm>
            <a:custGeom>
              <a:avLst/>
              <a:gdLst/>
              <a:ahLst/>
              <a:cxnLst/>
              <a:rect r="r" b="b" t="t" l="l"/>
              <a:pathLst>
                <a:path h="10287000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222735" y="2386246"/>
            <a:ext cx="8652476" cy="1032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934"/>
              </a:lnSpc>
              <a:spcBef>
                <a:spcPct val="0"/>
              </a:spcBef>
            </a:pPr>
            <a:r>
              <a:rPr lang="en-US" sz="9631">
                <a:solidFill>
                  <a:srgbClr val="6866E1"/>
                </a:solidFill>
                <a:latin typeface="Computer Says No"/>
              </a:rPr>
              <a:t>BIBLIOGRAPHY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37211" y="3537844"/>
            <a:ext cx="8223524" cy="4665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Menze BH, et al. The Multimodal Brain Tumor Image Segmentation Benchmark (BRATS). IEEE Trans Med Imaging. 2015 Oct;34(10):1993-2024. doi: 10.1109/TMI.2014.2377694. Epub 2014 Dec 4. PMID: 25494501; PMCID: PMC4833122.</a:t>
            </a:r>
          </a:p>
          <a:p>
            <a:pPr>
              <a:lnSpc>
                <a:spcPts val="3729"/>
              </a:lnSpc>
            </a:pPr>
          </a:p>
          <a:p>
            <a:pPr>
              <a:lnSpc>
                <a:spcPts val="3729"/>
              </a:lnSpc>
            </a:pPr>
            <a:r>
              <a:rPr lang="en-US" sz="2301">
                <a:solidFill>
                  <a:srgbClr val="FFFFFF"/>
                </a:solidFill>
                <a:latin typeface="Poppins Light"/>
              </a:rPr>
              <a:t>Anastasios N. Angelopoulos and Stephen Bates. “A Gentle Introduction to Conformal Prediction and Distribution-Free Uncertainty Quantification.” arXiv preprint arXiv:2107.07511 (2021).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4548536" y="7642525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DAGBQcRfu5c</dc:identifier>
  <dcterms:modified xsi:type="dcterms:W3CDTF">2011-08-01T06:04:30Z</dcterms:modified>
  <cp:revision>1</cp:revision>
  <dc:title>Blue Futuristic Illustrative Artificial Intelligence Project Presentation</dc:title>
</cp:coreProperties>
</file>